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7" r:id="rId5"/>
    <p:sldId id="260" r:id="rId6"/>
    <p:sldId id="261" r:id="rId7"/>
    <p:sldId id="263" r:id="rId8"/>
    <p:sldId id="266" r:id="rId9"/>
    <p:sldId id="264" r:id="rId10"/>
    <p:sldId id="259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2694D"/>
    <a:srgbClr val="111912"/>
    <a:srgbClr val="818F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B1D6A1-2827-4323-085D-9ED5FED1DE96}" v="45" dt="2023-12-05T03:10:16.801"/>
    <p1510:client id="{0D0A55AE-DD1F-4CBF-9B46-0871E525ADD0}" v="2" dt="2023-12-05T11:50:22.877"/>
    <p1510:client id="{2E65388C-BB49-859C-78D1-E639A1151507}" v="35" dt="2023-12-05T11:47:38.282"/>
    <p1510:client id="{CDE04211-ACEC-4A2C-8FC4-819C51D63AED}" v="66" dt="2023-12-05T03:16:17.566"/>
    <p1510:client id="{CEC9A29F-7648-E30D-121B-7BFCB6B44297}" v="14" dt="2023-12-04T17:28:02.6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80"/>
    <p:restoredTop sz="94712"/>
  </p:normalViewPr>
  <p:slideViewPr>
    <p:cSldViewPr snapToGrid="0">
      <p:cViewPr varScale="1">
        <p:scale>
          <a:sx n="152" d="100"/>
          <a:sy n="152" d="100"/>
        </p:scale>
        <p:origin x="2192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DDAC922-3884-4C2C-7740-06E2E1F78D9D}"/>
              </a:ext>
            </a:extLst>
          </p:cNvPr>
          <p:cNvGrpSpPr/>
          <p:nvPr userDrawn="1"/>
        </p:nvGrpSpPr>
        <p:grpSpPr>
          <a:xfrm>
            <a:off x="-1" y="-56107"/>
            <a:ext cx="9144002" cy="1101134"/>
            <a:chOff x="2216841" y="144360"/>
            <a:chExt cx="40159177" cy="483602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9BD2032-BA3E-7509-7790-5681AA3C0EB0}"/>
                </a:ext>
              </a:extLst>
            </p:cNvPr>
            <p:cNvSpPr/>
            <p:nvPr/>
          </p:nvSpPr>
          <p:spPr>
            <a:xfrm>
              <a:off x="2216841" y="360000"/>
              <a:ext cx="40159172" cy="451475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en-US" sz="410" b="0" strike="noStrike" spc="-1">
                <a:solidFill>
                  <a:schemeClr val="lt1"/>
                </a:solidFill>
                <a:latin typeface="Arial"/>
                <a:ea typeface="DejaVu San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70E494F-A33F-CC3D-D25E-05320BE34DD3}"/>
                </a:ext>
              </a:extLst>
            </p:cNvPr>
            <p:cNvSpPr/>
            <p:nvPr/>
          </p:nvSpPr>
          <p:spPr>
            <a:xfrm>
              <a:off x="2216845" y="3849119"/>
              <a:ext cx="40159172" cy="10252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endParaRPr lang="en-US" sz="410" b="0" strike="noStrike" spc="-1">
                <a:solidFill>
                  <a:schemeClr val="lt1"/>
                </a:solidFill>
                <a:latin typeface="Arial"/>
                <a:ea typeface="DejaVu Sans"/>
              </a:endParaRPr>
            </a:p>
          </p:txBody>
        </p:sp>
        <p:cxnSp>
          <p:nvCxnSpPr>
            <p:cNvPr id="10" name="Straight Connector 8">
              <a:extLst>
                <a:ext uri="{FF2B5EF4-FFF2-40B4-BE49-F238E27FC236}">
                  <a16:creationId xmlns:a16="http://schemas.microsoft.com/office/drawing/2014/main" id="{BE33111F-1949-B102-083F-109E0D357DEF}"/>
                </a:ext>
              </a:extLst>
            </p:cNvPr>
            <p:cNvCxnSpPr>
              <a:cxnSpLocks/>
            </p:cNvCxnSpPr>
            <p:nvPr/>
          </p:nvCxnSpPr>
          <p:spPr>
            <a:xfrm>
              <a:off x="2216841" y="4980388"/>
              <a:ext cx="40159168" cy="0"/>
            </a:xfrm>
            <a:prstGeom prst="straightConnector1">
              <a:avLst/>
            </a:prstGeom>
            <a:ln w="50800">
              <a:solidFill>
                <a:srgbClr val="C00000"/>
              </a:solidFill>
              <a:round/>
            </a:ln>
          </p:spPr>
        </p:cxn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F5CC5A4-7758-04F9-4084-977CE789E99F}"/>
                </a:ext>
              </a:extLst>
            </p:cNvPr>
            <p:cNvPicPr/>
            <p:nvPr/>
          </p:nvPicPr>
          <p:blipFill>
            <a:blip r:embed="rId2"/>
            <a:stretch/>
          </p:blipFill>
          <p:spPr>
            <a:xfrm>
              <a:off x="31754217" y="144360"/>
              <a:ext cx="10621801" cy="4247642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2565E631-684B-3C1B-187C-32C309EE4251}"/>
              </a:ext>
            </a:extLst>
          </p:cNvPr>
          <p:cNvSpPr txBox="1"/>
          <p:nvPr userDrawn="1"/>
        </p:nvSpPr>
        <p:spPr>
          <a:xfrm>
            <a:off x="1998133" y="3124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208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8488F-4569-8749-8144-5FA88F9A04D2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1C376-B52C-A146-8745-3EF2953E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873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8488F-4569-8749-8144-5FA88F9A04D2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1C376-B52C-A146-8745-3EF2953E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844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050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8488F-4569-8749-8144-5FA88F9A04D2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1C376-B52C-A146-8745-3EF2953E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166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8488F-4569-8749-8144-5FA88F9A04D2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1C376-B52C-A146-8745-3EF2953E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818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8488F-4569-8749-8144-5FA88F9A04D2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1C376-B52C-A146-8745-3EF2953E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972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8488F-4569-8749-8144-5FA88F9A04D2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1C376-B52C-A146-8745-3EF2953E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432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8488F-4569-8749-8144-5FA88F9A04D2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1C376-B52C-A146-8745-3EF2953E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42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8488F-4569-8749-8144-5FA88F9A04D2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1C376-B52C-A146-8745-3EF2953E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270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8488F-4569-8749-8144-5FA88F9A04D2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1C376-B52C-A146-8745-3EF2953E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651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8488F-4569-8749-8144-5FA88F9A04D2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71C376-B52C-A146-8745-3EF2953E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501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3">
            <a:extLst>
              <a:ext uri="{FF2B5EF4-FFF2-40B4-BE49-F238E27FC236}">
                <a16:creationId xmlns:a16="http://schemas.microsoft.com/office/drawing/2014/main" id="{A5A1A91F-A5EF-0CFA-CC1E-F1C0D6C74E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97197"/>
            <a:ext cx="9144000" cy="9747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C6007CE8-8CAA-7D0F-3E41-C398E6D72BCA}"/>
              </a:ext>
            </a:extLst>
          </p:cNvPr>
          <p:cNvSpPr/>
          <p:nvPr/>
        </p:nvSpPr>
        <p:spPr>
          <a:xfrm>
            <a:off x="0" y="-397197"/>
            <a:ext cx="9144000" cy="7255197"/>
          </a:xfrm>
          <a:prstGeom prst="rect">
            <a:avLst/>
          </a:prstGeom>
          <a:gradFill flip="none" rotWithShape="1">
            <a:gsLst>
              <a:gs pos="5000">
                <a:schemeClr val="bg1">
                  <a:alpha val="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068682-87E3-1F76-08E5-6F4674CBD306}"/>
              </a:ext>
            </a:extLst>
          </p:cNvPr>
          <p:cNvSpPr txBox="1"/>
          <p:nvPr/>
        </p:nvSpPr>
        <p:spPr>
          <a:xfrm>
            <a:off x="1162927" y="2285392"/>
            <a:ext cx="681814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>
                <a:ln>
                  <a:solidFill>
                    <a:srgbClr val="111912"/>
                  </a:solidFill>
                </a:ln>
                <a:solidFill>
                  <a:schemeClr val="accent6">
                    <a:lumMod val="20000"/>
                    <a:lumOff val="8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 Self-Adaptive System </a:t>
            </a:r>
          </a:p>
          <a:p>
            <a:pPr algn="ctr"/>
            <a:r>
              <a:rPr lang="en-US" sz="3200" b="1">
                <a:ln>
                  <a:solidFill>
                    <a:srgbClr val="111912"/>
                  </a:solidFill>
                </a:ln>
                <a:solidFill>
                  <a:schemeClr val="accent6">
                    <a:lumMod val="20000"/>
                    <a:lumOff val="8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 Information Sharing Platform</a:t>
            </a:r>
            <a:endParaRPr lang="en-US" sz="3200">
              <a:ln>
                <a:solidFill>
                  <a:srgbClr val="111912"/>
                </a:solidFill>
              </a:ln>
              <a:solidFill>
                <a:schemeClr val="accent6">
                  <a:lumMod val="20000"/>
                  <a:lumOff val="8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197E2AF-4A11-9CD0-E364-F267215D1D08}"/>
              </a:ext>
            </a:extLst>
          </p:cNvPr>
          <p:cNvPicPr/>
          <p:nvPr/>
        </p:nvPicPr>
        <p:blipFill rotWithShape="1">
          <a:blip r:embed="rId3"/>
          <a:srcRect l="12609" t="24036" r="70595" b="27862"/>
          <a:stretch/>
        </p:blipFill>
        <p:spPr>
          <a:xfrm>
            <a:off x="4071485" y="4950891"/>
            <a:ext cx="1001030" cy="1146506"/>
          </a:xfrm>
          <a:prstGeom prst="rect">
            <a:avLst/>
          </a:prstGeom>
          <a:ln w="0">
            <a:noFill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F6F5482-E4B5-47BB-6DC3-ED73FB9D9B53}"/>
              </a:ext>
            </a:extLst>
          </p:cNvPr>
          <p:cNvSpPr txBox="1"/>
          <p:nvPr/>
        </p:nvSpPr>
        <p:spPr>
          <a:xfrm>
            <a:off x="1280171" y="3838852"/>
            <a:ext cx="6583670" cy="10337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dirty="0" err="1">
                <a:solidFill>
                  <a:srgbClr val="52694D"/>
                </a:solidFill>
                <a:latin typeface="Microsoft YaHei"/>
                <a:ea typeface="Microsoft YaHei"/>
              </a:rPr>
              <a:t>Guanjie</a:t>
            </a:r>
            <a:r>
              <a:rPr lang="en-US" sz="1600" dirty="0">
                <a:solidFill>
                  <a:srgbClr val="52694D"/>
                </a:solidFill>
                <a:latin typeface="Microsoft YaHei"/>
                <a:ea typeface="Microsoft YaHei"/>
              </a:rPr>
              <a:t> Wang				Lucian Zhao</a:t>
            </a:r>
            <a:endParaRPr lang="en-US" dirty="0">
              <a:latin typeface="Microsoft YaHei"/>
              <a:ea typeface="Microsoft YaHei"/>
            </a:endParaRPr>
          </a:p>
          <a:p>
            <a:pPr algn="ctr"/>
            <a:r>
              <a:rPr lang="en-US" sz="1600" dirty="0">
                <a:solidFill>
                  <a:srgbClr val="52694D"/>
                </a:solidFill>
                <a:latin typeface="Microsoft YaHei"/>
                <a:ea typeface="Microsoft YaHei"/>
              </a:rPr>
              <a:t>Team 12</a:t>
            </a:r>
          </a:p>
          <a:p>
            <a:pPr algn="ctr">
              <a:lnSpc>
                <a:spcPct val="150000"/>
              </a:lnSpc>
            </a:pPr>
            <a:r>
              <a:rPr lang="en-US" sz="1600" dirty="0">
                <a:solidFill>
                  <a:srgbClr val="52694D"/>
                </a:solidFill>
                <a:latin typeface="Microsoft YaHei"/>
                <a:ea typeface="Microsoft YaHei"/>
              </a:rPr>
              <a:t>Department of Elect. &amp; Comp. Eng.</a:t>
            </a:r>
          </a:p>
        </p:txBody>
      </p:sp>
    </p:spTree>
    <p:extLst>
      <p:ext uri="{BB962C8B-B14F-4D97-AF65-F5344CB8AC3E}">
        <p14:creationId xmlns:p14="http://schemas.microsoft.com/office/powerpoint/2010/main" val="36620629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4E7C4F-E141-ABA9-3A25-2DA9A533E5A2}"/>
              </a:ext>
            </a:extLst>
          </p:cNvPr>
          <p:cNvSpPr txBox="1"/>
          <p:nvPr/>
        </p:nvSpPr>
        <p:spPr>
          <a:xfrm>
            <a:off x="685800" y="115614"/>
            <a:ext cx="30194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CONCLUSION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CA1629-5191-9190-020F-A12919987341}"/>
              </a:ext>
            </a:extLst>
          </p:cNvPr>
          <p:cNvSpPr txBox="1"/>
          <p:nvPr/>
        </p:nvSpPr>
        <p:spPr>
          <a:xfrm>
            <a:off x="685800" y="1571137"/>
            <a:ext cx="78110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altLang="zh-CN" sz="1800" dirty="0">
                <a:ea typeface="宋体" panose="02010600030101010101" pitchFamily="2" charset="-122"/>
              </a:rPr>
              <a:t>The proposed transformation of the ‘Food Lover’ web application into the self-adaptive SAFD system, with its </a:t>
            </a:r>
            <a:r>
              <a:rPr lang="en-US" altLang="zh-CN" sz="1800" b="1" dirty="0">
                <a:ea typeface="宋体" panose="02010600030101010101" pitchFamily="2" charset="-122"/>
              </a:rPr>
              <a:t>three-layer architecture </a:t>
            </a:r>
            <a:r>
              <a:rPr lang="en-US" altLang="zh-CN" sz="1800" dirty="0">
                <a:ea typeface="宋体" panose="02010600030101010101" pitchFamily="2" charset="-122"/>
              </a:rPr>
              <a:t>and</a:t>
            </a:r>
            <a:r>
              <a:rPr lang="zh-CN" altLang="en-US" sz="1800" dirty="0">
                <a:ea typeface="宋体" panose="02010600030101010101" pitchFamily="2" charset="-122"/>
              </a:rPr>
              <a:t> </a:t>
            </a:r>
            <a:r>
              <a:rPr lang="en-US" altLang="zh-CN" sz="1800" b="1" dirty="0">
                <a:ea typeface="宋体" panose="02010600030101010101" pitchFamily="2" charset="-122"/>
              </a:rPr>
              <a:t>predictor switching </a:t>
            </a:r>
            <a:r>
              <a:rPr lang="en-US" altLang="zh-CN" sz="1800" dirty="0">
                <a:ea typeface="宋体" panose="02010600030101010101" pitchFamily="2" charset="-122"/>
              </a:rPr>
              <a:t>(LSTM &amp; EWMA) </a:t>
            </a:r>
            <a:r>
              <a:rPr lang="en-US" altLang="zh-CN" dirty="0">
                <a:ea typeface="宋体" panose="02010600030101010101" pitchFamily="2" charset="-122"/>
              </a:rPr>
              <a:t>in run-time</a:t>
            </a:r>
            <a:r>
              <a:rPr lang="en-US" altLang="zh-CN" sz="1800" dirty="0">
                <a:ea typeface="宋体" panose="02010600030101010101" pitchFamily="2" charset="-122"/>
              </a:rPr>
              <a:t>, contributes to address critical issues of </a:t>
            </a:r>
            <a:r>
              <a:rPr lang="en-US" altLang="zh-CN" sz="1800" b="1" dirty="0">
                <a:ea typeface="宋体" panose="02010600030101010101" pitchFamily="2" charset="-122"/>
              </a:rPr>
              <a:t>load expansion</a:t>
            </a:r>
            <a:r>
              <a:rPr lang="en-US" altLang="zh-CN" sz="1800" dirty="0">
                <a:ea typeface="宋体" panose="02010600030101010101" pitchFamily="2" charset="-122"/>
              </a:rPr>
              <a:t> and </a:t>
            </a:r>
            <a:r>
              <a:rPr lang="en-US" altLang="zh-CN" sz="1800" b="1" dirty="0">
                <a:ea typeface="宋体" panose="02010600030101010101" pitchFamily="2" charset="-122"/>
              </a:rPr>
              <a:t>extended wait times</a:t>
            </a:r>
            <a:r>
              <a:rPr lang="en-US" altLang="zh-CN" sz="1800" dirty="0">
                <a:ea typeface="宋体" panose="02010600030101010101" pitchFamily="2" charset="-122"/>
              </a:rPr>
              <a:t> during peak hours.</a:t>
            </a:r>
          </a:p>
        </p:txBody>
      </p:sp>
    </p:spTree>
    <p:extLst>
      <p:ext uri="{BB962C8B-B14F-4D97-AF65-F5344CB8AC3E}">
        <p14:creationId xmlns:p14="http://schemas.microsoft.com/office/powerpoint/2010/main" val="2827392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3">
            <a:extLst>
              <a:ext uri="{FF2B5EF4-FFF2-40B4-BE49-F238E27FC236}">
                <a16:creationId xmlns:a16="http://schemas.microsoft.com/office/drawing/2014/main" id="{A5A1A91F-A5EF-0CFA-CC1E-F1C0D6C74E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97197"/>
            <a:ext cx="9144000" cy="9747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C6007CE8-8CAA-7D0F-3E41-C398E6D72BCA}"/>
              </a:ext>
            </a:extLst>
          </p:cNvPr>
          <p:cNvSpPr/>
          <p:nvPr/>
        </p:nvSpPr>
        <p:spPr>
          <a:xfrm>
            <a:off x="0" y="-397197"/>
            <a:ext cx="9144000" cy="7255197"/>
          </a:xfrm>
          <a:prstGeom prst="rect">
            <a:avLst/>
          </a:prstGeom>
          <a:gradFill flip="none" rotWithShape="1">
            <a:gsLst>
              <a:gs pos="5000">
                <a:schemeClr val="bg1">
                  <a:alpha val="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068682-87E3-1F76-08E5-6F4674CBD306}"/>
              </a:ext>
            </a:extLst>
          </p:cNvPr>
          <p:cNvSpPr txBox="1"/>
          <p:nvPr/>
        </p:nvSpPr>
        <p:spPr>
          <a:xfrm>
            <a:off x="1322302" y="3007855"/>
            <a:ext cx="64994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>
                <a:ln>
                  <a:solidFill>
                    <a:srgbClr val="111912"/>
                  </a:solidFill>
                </a:ln>
                <a:solidFill>
                  <a:schemeClr val="accent6">
                    <a:lumMod val="20000"/>
                    <a:lumOff val="8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Thanks for Listening</a:t>
            </a:r>
            <a:endParaRPr lang="en-US" sz="4800">
              <a:ln>
                <a:solidFill>
                  <a:srgbClr val="111912"/>
                </a:solidFill>
              </a:ln>
              <a:solidFill>
                <a:schemeClr val="accent6">
                  <a:lumMod val="20000"/>
                  <a:lumOff val="8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197E2AF-4A11-9CD0-E364-F267215D1D08}"/>
              </a:ext>
            </a:extLst>
          </p:cNvPr>
          <p:cNvPicPr/>
          <p:nvPr/>
        </p:nvPicPr>
        <p:blipFill rotWithShape="1">
          <a:blip r:embed="rId3"/>
          <a:srcRect l="12609" t="24036" r="70595" b="27862"/>
          <a:stretch/>
        </p:blipFill>
        <p:spPr>
          <a:xfrm>
            <a:off x="4071485" y="4950891"/>
            <a:ext cx="1001030" cy="1146506"/>
          </a:xfrm>
          <a:prstGeom prst="rect">
            <a:avLst/>
          </a:prstGeom>
          <a:ln w="0">
            <a:noFill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F6F5482-E4B5-47BB-6DC3-ED73FB9D9B53}"/>
              </a:ext>
            </a:extLst>
          </p:cNvPr>
          <p:cNvSpPr txBox="1"/>
          <p:nvPr/>
        </p:nvSpPr>
        <p:spPr>
          <a:xfrm>
            <a:off x="1280171" y="3838852"/>
            <a:ext cx="6583670" cy="787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err="1">
                <a:solidFill>
                  <a:srgbClr val="5269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Guanjie</a:t>
            </a:r>
            <a:r>
              <a:rPr lang="en-US" sz="1600">
                <a:solidFill>
                  <a:srgbClr val="5269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Wang				Lucian Zhao</a:t>
            </a:r>
          </a:p>
          <a:p>
            <a:pPr algn="ctr">
              <a:lnSpc>
                <a:spcPct val="150000"/>
              </a:lnSpc>
            </a:pPr>
            <a:r>
              <a:rPr lang="en-US" sz="1600">
                <a:solidFill>
                  <a:srgbClr val="5269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Department of Elect. &amp; Comp. Eng.</a:t>
            </a:r>
          </a:p>
        </p:txBody>
      </p:sp>
    </p:spTree>
    <p:extLst>
      <p:ext uri="{BB962C8B-B14F-4D97-AF65-F5344CB8AC3E}">
        <p14:creationId xmlns:p14="http://schemas.microsoft.com/office/powerpoint/2010/main" val="3458410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4E7C4F-E141-ABA9-3A25-2DA9A533E5A2}"/>
              </a:ext>
            </a:extLst>
          </p:cNvPr>
          <p:cNvSpPr txBox="1"/>
          <p:nvPr/>
        </p:nvSpPr>
        <p:spPr>
          <a:xfrm>
            <a:off x="685800" y="115614"/>
            <a:ext cx="36594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TEAM</a:t>
            </a:r>
            <a:r>
              <a:rPr lang="zh-CN" altLang="en-US" sz="32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32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MEMBERS</a:t>
            </a:r>
            <a:endParaRPr lang="en-US" sz="3200" b="1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3A4D58-754A-5D3E-1358-2D71A54C00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67"/>
          <a:stretch/>
        </p:blipFill>
        <p:spPr>
          <a:xfrm>
            <a:off x="834464" y="3684127"/>
            <a:ext cx="1427568" cy="18779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F2C4A78-0D0B-926D-C746-4ADBA20AE696}"/>
              </a:ext>
            </a:extLst>
          </p:cNvPr>
          <p:cNvSpPr txBox="1"/>
          <p:nvPr/>
        </p:nvSpPr>
        <p:spPr>
          <a:xfrm>
            <a:off x="2387647" y="3961713"/>
            <a:ext cx="37176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Lucian Zhao</a:t>
            </a:r>
            <a:r>
              <a:rPr 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, </a:t>
            </a:r>
            <a:r>
              <a:rPr lang="en-US">
                <a:latin typeface="Microsoft YaHei" panose="020B0503020204020204" pitchFamily="34" charset="-122"/>
                <a:ea typeface="Microsoft YaHei" panose="020B0503020204020204" pitchFamily="34" charset="-122"/>
              </a:rPr>
              <a:t>MEng ECE, Coop</a:t>
            </a:r>
            <a:endParaRPr lang="en-US" sz="20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5B0911-AEC8-DBFA-1706-A439B21D79A2}"/>
              </a:ext>
            </a:extLst>
          </p:cNvPr>
          <p:cNvSpPr txBox="1"/>
          <p:nvPr/>
        </p:nvSpPr>
        <p:spPr>
          <a:xfrm>
            <a:off x="2387647" y="4766350"/>
            <a:ext cx="5921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>
                <a:latin typeface="Microsoft YaHei" panose="020B0503020204020204" pitchFamily="34" charset="-122"/>
                <a:ea typeface="Microsoft YaHei" panose="020B0503020204020204" pitchFamily="34" charset="-122"/>
              </a:rPr>
              <a:t>Department of  Electrical &amp; Computer Engineering, University of Waterloo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CA1629-5191-9190-020F-A12919987341}"/>
              </a:ext>
            </a:extLst>
          </p:cNvPr>
          <p:cNvSpPr txBox="1"/>
          <p:nvPr/>
        </p:nvSpPr>
        <p:spPr>
          <a:xfrm>
            <a:off x="2387647" y="1868252"/>
            <a:ext cx="39664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err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Guanjie</a:t>
            </a:r>
            <a:r>
              <a:rPr lang="en-US" sz="2000" b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Wang</a:t>
            </a:r>
            <a:r>
              <a:rPr 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, </a:t>
            </a:r>
            <a:r>
              <a:rPr lang="en-US">
                <a:latin typeface="Microsoft YaHei" panose="020B0503020204020204" pitchFamily="34" charset="-122"/>
                <a:ea typeface="Microsoft YaHei" panose="020B0503020204020204" pitchFamily="34" charset="-122"/>
              </a:rPr>
              <a:t>MEng ECE, Coop</a:t>
            </a:r>
            <a:endParaRPr lang="en-US" sz="20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48493A-DED1-B912-DAD4-287CA49500CB}"/>
              </a:ext>
            </a:extLst>
          </p:cNvPr>
          <p:cNvSpPr txBox="1"/>
          <p:nvPr/>
        </p:nvSpPr>
        <p:spPr>
          <a:xfrm>
            <a:off x="2387647" y="2672889"/>
            <a:ext cx="5921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>
                <a:latin typeface="Microsoft YaHei" panose="020B0503020204020204" pitchFamily="34" charset="-122"/>
                <a:ea typeface="Microsoft YaHei" panose="020B0503020204020204" pitchFamily="34" charset="-122"/>
              </a:rPr>
              <a:t>Department of  Electrical &amp; Computer Engineering, University of Waterloo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B929F39-5B8A-2E2D-65CD-0056924940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273" y="1736493"/>
            <a:ext cx="1417071" cy="169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504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4E7C4F-E141-ABA9-3A25-2DA9A533E5A2}"/>
              </a:ext>
            </a:extLst>
          </p:cNvPr>
          <p:cNvSpPr txBox="1"/>
          <p:nvPr/>
        </p:nvSpPr>
        <p:spPr>
          <a:xfrm>
            <a:off x="685800" y="115614"/>
            <a:ext cx="22334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PROBLEM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2DDBD2F-1140-5590-5FF4-A8FCD5716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0499" y="1085885"/>
            <a:ext cx="7063002" cy="3365559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sp>
        <p:nvSpPr>
          <p:cNvPr id="4" name="Rectangle 58">
            <a:extLst>
              <a:ext uri="{FF2B5EF4-FFF2-40B4-BE49-F238E27FC236}">
                <a16:creationId xmlns:a16="http://schemas.microsoft.com/office/drawing/2014/main" id="{D057FBC8-99F8-0BA8-9CB8-CAFB29805C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4451444"/>
            <a:ext cx="7772400" cy="4581884"/>
          </a:xfrm>
          <a:prstGeom prst="rect">
            <a:avLst/>
          </a:prstGeom>
          <a:noFill/>
          <a:ln>
            <a:noFill/>
          </a:ln>
          <a:effectLst/>
        </p:spPr>
        <p:txBody>
          <a:bodyPr lIns="360000" tIns="360000" rIns="360000" bIns="360000"/>
          <a:lstStyle/>
          <a:p>
            <a:pPr algn="just">
              <a:spcBef>
                <a:spcPct val="50000"/>
              </a:spcBef>
              <a:defRPr/>
            </a:pPr>
            <a:endParaRPr lang="en-US" altLang="zh-CN" b="1">
              <a:solidFill>
                <a:srgbClr val="CC33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6DFBC3E-8F22-5489-7A3B-9BF401D65882}"/>
              </a:ext>
            </a:extLst>
          </p:cNvPr>
          <p:cNvSpPr txBox="1"/>
          <p:nvPr/>
        </p:nvSpPr>
        <p:spPr>
          <a:xfrm>
            <a:off x="685800" y="4572561"/>
            <a:ext cx="7772400" cy="21698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Bef>
                <a:spcPct val="50000"/>
              </a:spcBef>
              <a:defRPr/>
            </a:pP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Due to variations in the number of users, different time points, and network conditions, the server's load may also differ. 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algn="just">
              <a:spcBef>
                <a:spcPct val="50000"/>
              </a:spcBef>
              <a:defRPr/>
            </a:pP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The main challenges currently facing the original food lover application include two aspects:</a:t>
            </a:r>
          </a:p>
          <a:p>
            <a:pPr marL="571500" indent="-571500" algn="just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CN" sz="1800" b="1" dirty="0">
                <a:solidFill>
                  <a:srgbClr val="CC33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Load Expansion Issue</a:t>
            </a:r>
          </a:p>
          <a:p>
            <a:pPr marL="571500" indent="-571500" algn="just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CN" sz="1800" b="1" dirty="0">
                <a:solidFill>
                  <a:srgbClr val="CC33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Extended Wait Times</a:t>
            </a:r>
            <a:endParaRPr lang="en-US" altLang="zh-CN" b="1" dirty="0">
              <a:solidFill>
                <a:srgbClr val="CC33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68340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4E7C4F-E141-ABA9-3A25-2DA9A533E5A2}"/>
              </a:ext>
            </a:extLst>
          </p:cNvPr>
          <p:cNvSpPr txBox="1"/>
          <p:nvPr/>
        </p:nvSpPr>
        <p:spPr>
          <a:xfrm>
            <a:off x="685800" y="115614"/>
            <a:ext cx="11224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Goal</a:t>
            </a:r>
            <a:endParaRPr lang="en-US" sz="32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4B1B076-5055-EB1B-4A9D-3A193393DCA4}"/>
              </a:ext>
            </a:extLst>
          </p:cNvPr>
          <p:cNvSpPr txBox="1"/>
          <p:nvPr/>
        </p:nvSpPr>
        <p:spPr>
          <a:xfrm>
            <a:off x="524312" y="1719742"/>
            <a:ext cx="68747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Cost: Computing resources are minimized as much as possible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Error Rate:  Must Less Than 5%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Throughput: Maximize throughput consistently across all periods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7376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4E7C4F-E141-ABA9-3A25-2DA9A533E5A2}"/>
              </a:ext>
            </a:extLst>
          </p:cNvPr>
          <p:cNvSpPr txBox="1"/>
          <p:nvPr/>
        </p:nvSpPr>
        <p:spPr>
          <a:xfrm>
            <a:off x="685800" y="115614"/>
            <a:ext cx="31019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TECHNOLOGY</a:t>
            </a:r>
          </a:p>
        </p:txBody>
      </p:sp>
      <p:pic>
        <p:nvPicPr>
          <p:cNvPr id="2" name="图片 31">
            <a:extLst>
              <a:ext uri="{FF2B5EF4-FFF2-40B4-BE49-F238E27FC236}">
                <a16:creationId xmlns:a16="http://schemas.microsoft.com/office/drawing/2014/main" id="{C3B44C0B-4CEC-4421-0274-A9D5A721C3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443526"/>
            <a:ext cx="4434874" cy="20433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25151A-CBF4-3234-B09A-282B78BC80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8454" y="1443526"/>
            <a:ext cx="2119746" cy="21197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93FC86-81F6-C9FC-1D30-9BFF4774C5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0666" y="4134124"/>
            <a:ext cx="1764267" cy="176973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7903BFE-7A48-71E4-9EE4-2FDAC9193EEF}"/>
              </a:ext>
            </a:extLst>
          </p:cNvPr>
          <p:cNvSpPr txBox="1"/>
          <p:nvPr/>
        </p:nvSpPr>
        <p:spPr>
          <a:xfrm>
            <a:off x="5635126" y="3571169"/>
            <a:ext cx="371517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b="1" dirty="0">
                <a:ln w="12700">
                  <a:noFill/>
                  <a:prstDash val="solid"/>
                </a:ln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Long-Short Time Memory</a:t>
            </a:r>
            <a:endParaRPr lang="zh-CN" altLang="en-US" sz="1600" b="1" cap="none" spc="0" dirty="0">
              <a:ln w="22225">
                <a:noFill/>
                <a:prstDash val="solid"/>
              </a:ln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A1FB29D-F499-CA2F-7D4E-23C8C6B73230}"/>
              </a:ext>
            </a:extLst>
          </p:cNvPr>
          <p:cNvSpPr txBox="1"/>
          <p:nvPr/>
        </p:nvSpPr>
        <p:spPr>
          <a:xfrm>
            <a:off x="5752116" y="5822580"/>
            <a:ext cx="339188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b="1" dirty="0">
                <a:ln w="12700">
                  <a:noFill/>
                  <a:prstDash val="solid"/>
                </a:ln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Statistical Analysis</a:t>
            </a:r>
            <a:endParaRPr lang="zh-CN" altLang="en-US" sz="1600" b="1" dirty="0">
              <a:ln w="12700">
                <a:noFill/>
                <a:prstDash val="solid"/>
              </a:ln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1" name="图片 10" descr="图示&#10;&#10;描述已自动生成">
            <a:extLst>
              <a:ext uri="{FF2B5EF4-FFF2-40B4-BE49-F238E27FC236}">
                <a16:creationId xmlns:a16="http://schemas.microsoft.com/office/drawing/2014/main" id="{72A6FB68-C769-2FB4-6966-C86A867A05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5021" y="4235424"/>
            <a:ext cx="2371060" cy="149436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191959F9-AC06-1FAC-FA7F-6C7967E982EA}"/>
              </a:ext>
            </a:extLst>
          </p:cNvPr>
          <p:cNvSpPr txBox="1"/>
          <p:nvPr/>
        </p:nvSpPr>
        <p:spPr>
          <a:xfrm>
            <a:off x="2292196" y="5830477"/>
            <a:ext cx="47167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b="1" dirty="0">
                <a:ln w="12700">
                  <a:noFill/>
                  <a:prstDash val="solid"/>
                </a:ln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MAPE-K</a:t>
            </a:r>
            <a:endParaRPr lang="zh-CN" altLang="en-US" sz="1600" b="1" dirty="0">
              <a:ln w="12700">
                <a:noFill/>
                <a:prstDash val="solid"/>
              </a:ln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DFC7F00D-6BDA-770F-0EC9-6CE5D2046D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7178" y="4240792"/>
            <a:ext cx="1581788" cy="1581788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5EC2D508-0E84-BFCC-4099-F9E60A29D446}"/>
              </a:ext>
            </a:extLst>
          </p:cNvPr>
          <p:cNvSpPr txBox="1"/>
          <p:nvPr/>
        </p:nvSpPr>
        <p:spPr>
          <a:xfrm>
            <a:off x="-726012" y="5822580"/>
            <a:ext cx="47481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b="1" dirty="0">
                <a:ln w="12700">
                  <a:noFill/>
                  <a:prstDash val="solid"/>
                </a:ln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Three-layer </a:t>
            </a:r>
            <a:endParaRPr lang="zh-CN" altLang="en-US" sz="1600" b="1" dirty="0">
              <a:ln w="12700">
                <a:noFill/>
                <a:prstDash val="solid"/>
              </a:ln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3544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4E7C4F-E141-ABA9-3A25-2DA9A533E5A2}"/>
              </a:ext>
            </a:extLst>
          </p:cNvPr>
          <p:cNvSpPr txBox="1"/>
          <p:nvPr/>
        </p:nvSpPr>
        <p:spPr>
          <a:xfrm>
            <a:off x="685800" y="115614"/>
            <a:ext cx="23819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SOLUTION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0D7984-A1D0-89C3-AD04-501442156CEB}"/>
              </a:ext>
            </a:extLst>
          </p:cNvPr>
          <p:cNvSpPr txBox="1"/>
          <p:nvPr/>
        </p:nvSpPr>
        <p:spPr>
          <a:xfrm>
            <a:off x="751982" y="1339913"/>
            <a:ext cx="27478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3-layer Architecture</a:t>
            </a:r>
            <a:endParaRPr lang="en-US" sz="20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BEABA3-7CE1-C865-BB36-B817D16ADD1B}"/>
              </a:ext>
            </a:extLst>
          </p:cNvPr>
          <p:cNvSpPr txBox="1"/>
          <p:nvPr/>
        </p:nvSpPr>
        <p:spPr>
          <a:xfrm>
            <a:off x="6415468" y="1339913"/>
            <a:ext cx="13340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Methods</a:t>
            </a:r>
            <a:endParaRPr lang="en-US" sz="20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BA2DF8F-E242-1ED2-122A-1C4E357E8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7395" y="1934574"/>
            <a:ext cx="4188519" cy="4153023"/>
          </a:xfrm>
          <a:prstGeom prst="rect">
            <a:avLst/>
          </a:prstGeom>
        </p:spPr>
      </p:pic>
      <p:pic>
        <p:nvPicPr>
          <p:cNvPr id="6" name="Picture 5" descr="A diagram of a system&#10;&#10;Description automatically generated">
            <a:extLst>
              <a:ext uri="{FF2B5EF4-FFF2-40B4-BE49-F238E27FC236}">
                <a16:creationId xmlns:a16="http://schemas.microsoft.com/office/drawing/2014/main" id="{1342555B-0B2B-F1AE-52B2-25CB005E0E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54" y="2274659"/>
            <a:ext cx="4466543" cy="373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218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E3A39B21-C2FE-94BF-5CA5-4128E74B82D4}"/>
              </a:ext>
            </a:extLst>
          </p:cNvPr>
          <p:cNvSpPr txBox="1"/>
          <p:nvPr/>
        </p:nvSpPr>
        <p:spPr>
          <a:xfrm>
            <a:off x="317458" y="386378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❗️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4E7C4F-E141-ABA9-3A25-2DA9A533E5A2}"/>
              </a:ext>
            </a:extLst>
          </p:cNvPr>
          <p:cNvSpPr txBox="1"/>
          <p:nvPr/>
        </p:nvSpPr>
        <p:spPr>
          <a:xfrm>
            <a:off x="685800" y="115614"/>
            <a:ext cx="23819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SOLUTION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2DDB33-561F-A5C6-024A-1475965ABDAB}"/>
              </a:ext>
            </a:extLst>
          </p:cNvPr>
          <p:cNvSpPr txBox="1"/>
          <p:nvPr/>
        </p:nvSpPr>
        <p:spPr>
          <a:xfrm>
            <a:off x="7232630" y="4173629"/>
            <a:ext cx="74946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600" dirty="0">
                <a:solidFill>
                  <a:schemeClr val="bg1"/>
                </a:solidFill>
              </a:rPr>
              <a:t>Loss</a:t>
            </a:r>
            <a:r>
              <a:rPr lang="zh-CN" altLang="en-US" sz="600" dirty="0">
                <a:solidFill>
                  <a:schemeClr val="bg1"/>
                </a:solidFill>
              </a:rPr>
              <a:t> </a:t>
            </a:r>
            <a:r>
              <a:rPr lang="en-US" altLang="zh-CN" sz="600" dirty="0">
                <a:solidFill>
                  <a:schemeClr val="bg1"/>
                </a:solidFill>
              </a:rPr>
              <a:t>meets</a:t>
            </a:r>
            <a:r>
              <a:rPr lang="zh-CN" altLang="en-US" sz="600" dirty="0">
                <a:solidFill>
                  <a:schemeClr val="bg1"/>
                </a:solidFill>
              </a:rPr>
              <a:t> </a:t>
            </a:r>
            <a:r>
              <a:rPr lang="en-US" altLang="zh-CN" sz="600" dirty="0">
                <a:solidFill>
                  <a:schemeClr val="bg1"/>
                </a:solidFill>
              </a:rPr>
              <a:t>threshold</a:t>
            </a:r>
            <a:endParaRPr lang="en-US" sz="6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FCB985-B4A7-34AB-1790-3EA2EFF82FD1}"/>
              </a:ext>
            </a:extLst>
          </p:cNvPr>
          <p:cNvSpPr txBox="1"/>
          <p:nvPr/>
        </p:nvSpPr>
        <p:spPr>
          <a:xfrm>
            <a:off x="685799" y="1260352"/>
            <a:ext cx="222504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DL Model</a:t>
            </a:r>
          </a:p>
          <a:p>
            <a:pPr>
              <a:spcBef>
                <a:spcPct val="50000"/>
              </a:spcBef>
            </a:pPr>
            <a:r>
              <a:rPr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Long-Short Time Memory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5C2DBF-2450-1782-D775-F9DCC475D415}"/>
              </a:ext>
            </a:extLst>
          </p:cNvPr>
          <p:cNvSpPr txBox="1"/>
          <p:nvPr/>
        </p:nvSpPr>
        <p:spPr>
          <a:xfrm>
            <a:off x="2795233" y="1260352"/>
            <a:ext cx="343792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Statistical Method</a:t>
            </a:r>
          </a:p>
          <a:p>
            <a:pPr algn="r">
              <a:spcBef>
                <a:spcPct val="50000"/>
              </a:spcBef>
            </a:pPr>
            <a:r>
              <a:rPr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Exponentially Weighted</a:t>
            </a: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Moving Average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A90031-68B1-69D9-C493-371C16959C25}"/>
              </a:ext>
            </a:extLst>
          </p:cNvPr>
          <p:cNvSpPr txBox="1"/>
          <p:nvPr/>
        </p:nvSpPr>
        <p:spPr>
          <a:xfrm>
            <a:off x="685798" y="3356425"/>
            <a:ext cx="2381999" cy="808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ct val="50000"/>
              </a:spcBef>
            </a:pPr>
            <a:r>
              <a:rPr lang="en-US" altLang="zh-CN" sz="1400" dirty="0">
                <a:solidFill>
                  <a:schemeClr val="accent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More accurate: ~ 80%</a:t>
            </a:r>
          </a:p>
          <a:p>
            <a:pPr>
              <a:lnSpc>
                <a:spcPct val="150000"/>
              </a:lnSpc>
              <a:spcBef>
                <a:spcPct val="50000"/>
              </a:spcBef>
            </a:pPr>
            <a:r>
              <a:rPr lang="en-US" altLang="zh-CN" sz="1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Slow: &gt;10s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921A0A5-1D2D-E6D5-E8B5-0D18BB89727B}"/>
              </a:ext>
            </a:extLst>
          </p:cNvPr>
          <p:cNvSpPr txBox="1"/>
          <p:nvPr/>
        </p:nvSpPr>
        <p:spPr>
          <a:xfrm>
            <a:off x="3798461" y="3429000"/>
            <a:ext cx="2434702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altLang="zh-CN" sz="1400" dirty="0">
                <a:solidFill>
                  <a:schemeClr val="accent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Faster: &lt; 100ms</a:t>
            </a:r>
          </a:p>
          <a:p>
            <a:pPr algn="r">
              <a:spcBef>
                <a:spcPct val="50000"/>
              </a:spcBef>
            </a:pPr>
            <a:r>
              <a:rPr lang="en-US" altLang="zh-CN" sz="1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No Long-term memory</a:t>
            </a:r>
          </a:p>
          <a:p>
            <a:pPr algn="r">
              <a:spcBef>
                <a:spcPct val="50000"/>
              </a:spcBef>
            </a:pPr>
            <a:r>
              <a:rPr lang="en-CA" altLang="zh-CN" sz="1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Cannot predict </a:t>
            </a:r>
            <a:r>
              <a:rPr lang="en-US" altLang="zh-CN" sz="1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expansion</a:t>
            </a:r>
          </a:p>
          <a:p>
            <a:pPr algn="r">
              <a:spcBef>
                <a:spcPct val="50000"/>
              </a:spcBef>
            </a:pPr>
            <a:endParaRPr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Smiley Face 14">
            <a:extLst>
              <a:ext uri="{FF2B5EF4-FFF2-40B4-BE49-F238E27FC236}">
                <a16:creationId xmlns:a16="http://schemas.microsoft.com/office/drawing/2014/main" id="{27A6F3DC-0EC0-ABE8-62A0-CBF3BC30F8AA}"/>
              </a:ext>
            </a:extLst>
          </p:cNvPr>
          <p:cNvSpPr/>
          <p:nvPr/>
        </p:nvSpPr>
        <p:spPr>
          <a:xfrm>
            <a:off x="402905" y="3449397"/>
            <a:ext cx="244604" cy="244604"/>
          </a:xfrm>
          <a:prstGeom prst="smileyFace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EWMA Decaying Weights">
            <a:extLst>
              <a:ext uri="{FF2B5EF4-FFF2-40B4-BE49-F238E27FC236}">
                <a16:creationId xmlns:a16="http://schemas.microsoft.com/office/drawing/2014/main" id="{1EBBBF47-C220-752E-F257-CAD64D197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097" y="2445865"/>
            <a:ext cx="2855065" cy="340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STM network">
            <a:extLst>
              <a:ext uri="{FF2B5EF4-FFF2-40B4-BE49-F238E27FC236}">
                <a16:creationId xmlns:a16="http://schemas.microsoft.com/office/drawing/2014/main" id="{AA8852F1-D703-8C64-817E-00FE443D23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42" y="1977589"/>
            <a:ext cx="2550430" cy="1066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85454E7-77F1-9BB2-E9CD-7EB20BCC92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904" y="2973707"/>
            <a:ext cx="2006706" cy="373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6142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D4F0EA19-9CBE-4E6B-769E-DC3F7A3F36B6}"/>
              </a:ext>
            </a:extLst>
          </p:cNvPr>
          <p:cNvSpPr/>
          <p:nvPr/>
        </p:nvSpPr>
        <p:spPr>
          <a:xfrm>
            <a:off x="762042" y="4520897"/>
            <a:ext cx="5471120" cy="20601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A39B21-C2FE-94BF-5CA5-4128E74B82D4}"/>
              </a:ext>
            </a:extLst>
          </p:cNvPr>
          <p:cNvSpPr txBox="1"/>
          <p:nvPr/>
        </p:nvSpPr>
        <p:spPr>
          <a:xfrm>
            <a:off x="317458" y="386378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❗️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06B61A-5D8D-BCF1-CA36-F142CD7E5A0E}"/>
              </a:ext>
            </a:extLst>
          </p:cNvPr>
          <p:cNvGrpSpPr/>
          <p:nvPr/>
        </p:nvGrpSpPr>
        <p:grpSpPr>
          <a:xfrm>
            <a:off x="6601503" y="1104966"/>
            <a:ext cx="2425895" cy="5753034"/>
            <a:chOff x="15844838" y="18789650"/>
            <a:chExt cx="4491037" cy="10650538"/>
          </a:xfrm>
        </p:grpSpPr>
        <p:pic>
          <p:nvPicPr>
            <p:cNvPr id="5" name="图片 16" descr="图片包含 图表&#10;&#10;描述已自动生成">
              <a:extLst>
                <a:ext uri="{FF2B5EF4-FFF2-40B4-BE49-F238E27FC236}">
                  <a16:creationId xmlns:a16="http://schemas.microsoft.com/office/drawing/2014/main" id="{8FE9F932-C62D-10B2-8AF5-CCB3456F0C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844838" y="18789650"/>
              <a:ext cx="4491037" cy="106505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TextBox 1">
              <a:extLst>
                <a:ext uri="{FF2B5EF4-FFF2-40B4-BE49-F238E27FC236}">
                  <a16:creationId xmlns:a16="http://schemas.microsoft.com/office/drawing/2014/main" id="{DDD221AE-ED0D-BA78-A70E-41E09A1586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68435" y="24603075"/>
              <a:ext cx="1157968" cy="313381"/>
            </a:xfrm>
            <a:prstGeom prst="rect">
              <a:avLst/>
            </a:prstGeom>
            <a:solidFill>
              <a:schemeClr val="accent2"/>
            </a:solidFill>
            <a:ln w="6350">
              <a:solidFill>
                <a:schemeClr val="accent2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r>
                <a:rPr lang="en-US" altLang="en-US" sz="500">
                  <a:solidFill>
                    <a:srgbClr val="FFFFFF"/>
                  </a:solidFill>
                </a:rPr>
                <a:t>Training</a:t>
              </a:r>
              <a:r>
                <a:rPr lang="zh-CN" altLang="en-US" sz="500">
                  <a:solidFill>
                    <a:srgbClr val="FFFFFF"/>
                  </a:solidFill>
                </a:rPr>
                <a:t> </a:t>
              </a:r>
              <a:r>
                <a:rPr lang="en-US" altLang="zh-CN" sz="500">
                  <a:solidFill>
                    <a:srgbClr val="FFFFFF"/>
                  </a:solidFill>
                </a:rPr>
                <a:t>Timeout</a:t>
              </a:r>
              <a:endParaRPr lang="en-US" altLang="en-US" sz="500">
                <a:solidFill>
                  <a:srgbClr val="FFFFFF"/>
                </a:solidFill>
              </a:endParaRPr>
            </a:p>
          </p:txBody>
        </p:sp>
        <p:sp>
          <p:nvSpPr>
            <p:cNvPr id="7" name="Diamond 6">
              <a:extLst>
                <a:ext uri="{FF2B5EF4-FFF2-40B4-BE49-F238E27FC236}">
                  <a16:creationId xmlns:a16="http://schemas.microsoft.com/office/drawing/2014/main" id="{586A1D14-72FD-D28A-19AD-0175D564541D}"/>
                </a:ext>
              </a:extLst>
            </p:cNvPr>
            <p:cNvSpPr/>
            <p:nvPr/>
          </p:nvSpPr>
          <p:spPr>
            <a:xfrm>
              <a:off x="17013238" y="24028400"/>
              <a:ext cx="1387475" cy="1381125"/>
            </a:xfrm>
            <a:prstGeom prst="diamond">
              <a:avLst/>
            </a:prstGeom>
            <a:solidFill>
              <a:srgbClr val="00B0F0"/>
            </a:solidFill>
            <a:ln w="6350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40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B4E7C4F-E141-ABA9-3A25-2DA9A533E5A2}"/>
              </a:ext>
            </a:extLst>
          </p:cNvPr>
          <p:cNvSpPr txBox="1"/>
          <p:nvPr/>
        </p:nvSpPr>
        <p:spPr>
          <a:xfrm>
            <a:off x="685800" y="115614"/>
            <a:ext cx="23819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SOLUTION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CA1629-5191-9190-020F-A12919987341}"/>
              </a:ext>
            </a:extLst>
          </p:cNvPr>
          <p:cNvSpPr txBox="1"/>
          <p:nvPr/>
        </p:nvSpPr>
        <p:spPr>
          <a:xfrm>
            <a:off x="762042" y="4579515"/>
            <a:ext cx="54711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Model-switching between Different Approaches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459CE24-63FF-E244-6A40-7470F570F0EF}"/>
              </a:ext>
            </a:extLst>
          </p:cNvPr>
          <p:cNvSpPr/>
          <p:nvPr/>
        </p:nvSpPr>
        <p:spPr>
          <a:xfrm>
            <a:off x="7171317" y="3429000"/>
            <a:ext cx="1550193" cy="20977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2DDB33-561F-A5C6-024A-1475965ABDAB}"/>
              </a:ext>
            </a:extLst>
          </p:cNvPr>
          <p:cNvSpPr txBox="1"/>
          <p:nvPr/>
        </p:nvSpPr>
        <p:spPr>
          <a:xfrm>
            <a:off x="7232630" y="4173629"/>
            <a:ext cx="74946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600" dirty="0">
                <a:solidFill>
                  <a:schemeClr val="bg1"/>
                </a:solidFill>
              </a:rPr>
              <a:t>Loss</a:t>
            </a:r>
            <a:r>
              <a:rPr lang="zh-CN" altLang="en-US" sz="600" dirty="0">
                <a:solidFill>
                  <a:schemeClr val="bg1"/>
                </a:solidFill>
              </a:rPr>
              <a:t> </a:t>
            </a:r>
            <a:r>
              <a:rPr lang="en-US" altLang="zh-CN" sz="600" dirty="0">
                <a:solidFill>
                  <a:schemeClr val="bg1"/>
                </a:solidFill>
              </a:rPr>
              <a:t>meets</a:t>
            </a:r>
            <a:r>
              <a:rPr lang="zh-CN" altLang="en-US" sz="600" dirty="0">
                <a:solidFill>
                  <a:schemeClr val="bg1"/>
                </a:solidFill>
              </a:rPr>
              <a:t> </a:t>
            </a:r>
            <a:r>
              <a:rPr lang="en-US" altLang="zh-CN" sz="600" dirty="0">
                <a:solidFill>
                  <a:schemeClr val="bg1"/>
                </a:solidFill>
              </a:rPr>
              <a:t>threshold</a:t>
            </a:r>
            <a:endParaRPr lang="en-US" sz="6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FCB985-B4A7-34AB-1790-3EA2EFF82FD1}"/>
              </a:ext>
            </a:extLst>
          </p:cNvPr>
          <p:cNvSpPr txBox="1"/>
          <p:nvPr/>
        </p:nvSpPr>
        <p:spPr>
          <a:xfrm>
            <a:off x="685799" y="1260352"/>
            <a:ext cx="222504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DL Model</a:t>
            </a:r>
          </a:p>
          <a:p>
            <a:pPr>
              <a:spcBef>
                <a:spcPct val="50000"/>
              </a:spcBef>
            </a:pPr>
            <a:r>
              <a:rPr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Long-Short Time Memory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5C2DBF-2450-1782-D775-F9DCC475D415}"/>
              </a:ext>
            </a:extLst>
          </p:cNvPr>
          <p:cNvSpPr txBox="1"/>
          <p:nvPr/>
        </p:nvSpPr>
        <p:spPr>
          <a:xfrm>
            <a:off x="2795233" y="1260352"/>
            <a:ext cx="343792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altLang="zh-CN" sz="1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Statistical Method</a:t>
            </a:r>
          </a:p>
          <a:p>
            <a:pPr algn="r">
              <a:spcBef>
                <a:spcPct val="50000"/>
              </a:spcBef>
            </a:pPr>
            <a:r>
              <a:rPr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Exponentially Weighted</a:t>
            </a:r>
            <a:r>
              <a:rPr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Moving Average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A90031-68B1-69D9-C493-371C16959C25}"/>
              </a:ext>
            </a:extLst>
          </p:cNvPr>
          <p:cNvSpPr txBox="1"/>
          <p:nvPr/>
        </p:nvSpPr>
        <p:spPr>
          <a:xfrm>
            <a:off x="685798" y="3356425"/>
            <a:ext cx="2381999" cy="808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ct val="50000"/>
              </a:spcBef>
            </a:pPr>
            <a:r>
              <a:rPr lang="en-US" altLang="zh-CN" sz="1400" dirty="0">
                <a:solidFill>
                  <a:schemeClr val="accent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More accurate: ~ 80%</a:t>
            </a:r>
          </a:p>
          <a:p>
            <a:pPr>
              <a:lnSpc>
                <a:spcPct val="150000"/>
              </a:lnSpc>
              <a:spcBef>
                <a:spcPct val="50000"/>
              </a:spcBef>
            </a:pPr>
            <a:r>
              <a:rPr lang="en-US" altLang="zh-CN" sz="1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Slow: &gt;10s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921A0A5-1D2D-E6D5-E8B5-0D18BB89727B}"/>
              </a:ext>
            </a:extLst>
          </p:cNvPr>
          <p:cNvSpPr txBox="1"/>
          <p:nvPr/>
        </p:nvSpPr>
        <p:spPr>
          <a:xfrm>
            <a:off x="3798461" y="3429000"/>
            <a:ext cx="2434702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altLang="zh-CN" sz="1400" dirty="0">
                <a:solidFill>
                  <a:schemeClr val="accent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Faster: &lt; 100ms</a:t>
            </a:r>
          </a:p>
          <a:p>
            <a:pPr algn="r">
              <a:spcBef>
                <a:spcPct val="50000"/>
              </a:spcBef>
            </a:pPr>
            <a:r>
              <a:rPr lang="en-US" altLang="zh-CN" sz="1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No Long-term memory</a:t>
            </a:r>
          </a:p>
          <a:p>
            <a:pPr algn="r">
              <a:spcBef>
                <a:spcPct val="50000"/>
              </a:spcBef>
            </a:pPr>
            <a:r>
              <a:rPr lang="en-CA" altLang="zh-CN" sz="1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Cannot predict </a:t>
            </a:r>
            <a:r>
              <a:rPr lang="en-US" altLang="zh-CN" sz="14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expansion</a:t>
            </a:r>
          </a:p>
          <a:p>
            <a:pPr algn="r">
              <a:spcBef>
                <a:spcPct val="50000"/>
              </a:spcBef>
            </a:pPr>
            <a:endParaRPr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Smiley Face 14">
            <a:extLst>
              <a:ext uri="{FF2B5EF4-FFF2-40B4-BE49-F238E27FC236}">
                <a16:creationId xmlns:a16="http://schemas.microsoft.com/office/drawing/2014/main" id="{27A6F3DC-0EC0-ABE8-62A0-CBF3BC30F8AA}"/>
              </a:ext>
            </a:extLst>
          </p:cNvPr>
          <p:cNvSpPr/>
          <p:nvPr/>
        </p:nvSpPr>
        <p:spPr>
          <a:xfrm>
            <a:off x="402905" y="3449397"/>
            <a:ext cx="244604" cy="244604"/>
          </a:xfrm>
          <a:prstGeom prst="smileyFace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EWMA Decaying Weights">
            <a:extLst>
              <a:ext uri="{FF2B5EF4-FFF2-40B4-BE49-F238E27FC236}">
                <a16:creationId xmlns:a16="http://schemas.microsoft.com/office/drawing/2014/main" id="{1EBBBF47-C220-752E-F257-CAD64D197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097" y="2445865"/>
            <a:ext cx="2855065" cy="340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STM network">
            <a:extLst>
              <a:ext uri="{FF2B5EF4-FFF2-40B4-BE49-F238E27FC236}">
                <a16:creationId xmlns:a16="http://schemas.microsoft.com/office/drawing/2014/main" id="{AA8852F1-D703-8C64-817E-00FE443D23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42" y="1977589"/>
            <a:ext cx="2550430" cy="1066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85454E7-77F1-9BB2-E9CD-7EB20BCC92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904" y="2973707"/>
            <a:ext cx="2006706" cy="373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B18E1B69-F3FE-0DF8-8EAC-B413B7167B8B}"/>
              </a:ext>
            </a:extLst>
          </p:cNvPr>
          <p:cNvSpPr/>
          <p:nvPr/>
        </p:nvSpPr>
        <p:spPr>
          <a:xfrm>
            <a:off x="2668800" y="5315241"/>
            <a:ext cx="1074009" cy="1028406"/>
          </a:xfrm>
          <a:prstGeom prst="roundRect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rgbClr val="0070C0"/>
                </a:solidFill>
              </a:rPr>
              <a:t>Model</a:t>
            </a:r>
          </a:p>
          <a:p>
            <a:pPr algn="ctr"/>
            <a:r>
              <a:rPr lang="en-US" sz="1200" b="1" dirty="0">
                <a:solidFill>
                  <a:srgbClr val="0070C0"/>
                </a:solidFill>
              </a:rPr>
              <a:t>Switching</a:t>
            </a:r>
          </a:p>
          <a:p>
            <a:pPr algn="ctr"/>
            <a:r>
              <a:rPr lang="en-US" sz="1200" b="1" dirty="0">
                <a:solidFill>
                  <a:srgbClr val="0070C0"/>
                </a:solidFill>
              </a:rPr>
              <a:t>Module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634DE28-C2EB-9EB3-F6D7-B689E89ADBE2}"/>
              </a:ext>
            </a:extLst>
          </p:cNvPr>
          <p:cNvSpPr/>
          <p:nvPr/>
        </p:nvSpPr>
        <p:spPr>
          <a:xfrm>
            <a:off x="4586538" y="5360848"/>
            <a:ext cx="943138" cy="943138"/>
          </a:xfrm>
          <a:prstGeom prst="ellipse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>
              <a:solidFill>
                <a:schemeClr val="accent6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03FFD4C-0F6E-BA4B-D127-80D9D2A4E080}"/>
              </a:ext>
            </a:extLst>
          </p:cNvPr>
          <p:cNvSpPr txBox="1"/>
          <p:nvPr/>
        </p:nvSpPr>
        <p:spPr>
          <a:xfrm>
            <a:off x="4448095" y="5617520"/>
            <a:ext cx="12200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chemeClr val="accent6"/>
                </a:solidFill>
              </a:rPr>
              <a:t>Appropriate</a:t>
            </a:r>
            <a:r>
              <a:rPr lang="zh-CN" altLang="en-US" sz="1200" b="1" dirty="0">
                <a:solidFill>
                  <a:schemeClr val="accent6"/>
                </a:solidFill>
              </a:rPr>
              <a:t> </a:t>
            </a:r>
            <a:endParaRPr lang="en-CA" altLang="zh-CN" sz="1200" b="1" dirty="0">
              <a:solidFill>
                <a:schemeClr val="accent6"/>
              </a:solidFill>
            </a:endParaRPr>
          </a:p>
          <a:p>
            <a:pPr algn="ctr"/>
            <a:r>
              <a:rPr lang="en-US" altLang="zh-CN" sz="1200" b="1" dirty="0">
                <a:solidFill>
                  <a:schemeClr val="accent6"/>
                </a:solidFill>
              </a:rPr>
              <a:t>Predictor</a:t>
            </a:r>
            <a:endParaRPr lang="en-US" sz="1200" b="1" dirty="0">
              <a:solidFill>
                <a:schemeClr val="accent6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9C1FBB-9506-4864-E502-B6464D3AD1DE}"/>
              </a:ext>
            </a:extLst>
          </p:cNvPr>
          <p:cNvSpPr txBox="1"/>
          <p:nvPr/>
        </p:nvSpPr>
        <p:spPr>
          <a:xfrm>
            <a:off x="1336418" y="5315240"/>
            <a:ext cx="6270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LSTM</a:t>
            </a:r>
          </a:p>
          <a:p>
            <a:pPr algn="ctr"/>
            <a:endParaRPr 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EWMA</a:t>
            </a:r>
          </a:p>
          <a:p>
            <a:pPr algn="ctr"/>
            <a:endParaRPr 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24" name="Right Brace 23">
            <a:extLst>
              <a:ext uri="{FF2B5EF4-FFF2-40B4-BE49-F238E27FC236}">
                <a16:creationId xmlns:a16="http://schemas.microsoft.com/office/drawing/2014/main" id="{98F14CE6-4324-6830-D416-D2E4CD5259AC}"/>
              </a:ext>
            </a:extLst>
          </p:cNvPr>
          <p:cNvSpPr/>
          <p:nvPr/>
        </p:nvSpPr>
        <p:spPr>
          <a:xfrm>
            <a:off x="2142107" y="5360848"/>
            <a:ext cx="238938" cy="876848"/>
          </a:xfrm>
          <a:prstGeom prst="rightBrac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hevron 24">
            <a:extLst>
              <a:ext uri="{FF2B5EF4-FFF2-40B4-BE49-F238E27FC236}">
                <a16:creationId xmlns:a16="http://schemas.microsoft.com/office/drawing/2014/main" id="{C1133E86-967A-D16F-3DB4-3CB2D3915809}"/>
              </a:ext>
            </a:extLst>
          </p:cNvPr>
          <p:cNvSpPr/>
          <p:nvPr/>
        </p:nvSpPr>
        <p:spPr>
          <a:xfrm>
            <a:off x="4032672" y="5642300"/>
            <a:ext cx="374287" cy="374287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87D2E05-D5C4-8C10-AA3C-84695F48F224}"/>
              </a:ext>
            </a:extLst>
          </p:cNvPr>
          <p:cNvCxnSpPr>
            <a:cxnSpLocks/>
          </p:cNvCxnSpPr>
          <p:nvPr/>
        </p:nvCxnSpPr>
        <p:spPr>
          <a:xfrm flipV="1">
            <a:off x="6233162" y="3429000"/>
            <a:ext cx="933385" cy="1091897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6B1DA54-0F4E-0C07-A8D7-94314BDAF042}"/>
              </a:ext>
            </a:extLst>
          </p:cNvPr>
          <p:cNvCxnSpPr>
            <a:cxnSpLocks/>
          </p:cNvCxnSpPr>
          <p:nvPr/>
        </p:nvCxnSpPr>
        <p:spPr>
          <a:xfrm flipV="1">
            <a:off x="6233162" y="5526741"/>
            <a:ext cx="2488348" cy="1054269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08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4E7C4F-E141-ABA9-3A25-2DA9A533E5A2}"/>
              </a:ext>
            </a:extLst>
          </p:cNvPr>
          <p:cNvSpPr txBox="1"/>
          <p:nvPr/>
        </p:nvSpPr>
        <p:spPr>
          <a:xfrm>
            <a:off x="685800" y="115614"/>
            <a:ext cx="17237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RESULT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2C4A78-0D0B-926D-C746-4ADBA20AE696}"/>
              </a:ext>
            </a:extLst>
          </p:cNvPr>
          <p:cNvSpPr txBox="1"/>
          <p:nvPr/>
        </p:nvSpPr>
        <p:spPr>
          <a:xfrm>
            <a:off x="747119" y="3923173"/>
            <a:ext cx="31422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spcBef>
                <a:spcPct val="50000"/>
              </a:spcBef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en-US" altLang="zh-CN" sz="1600" b="1" dirty="0"/>
              <a:t>Utility Value w/o Adaptation</a:t>
            </a:r>
            <a:endParaRPr lang="en-US" sz="16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5B0911-AEC8-DBFA-1706-A439B21D79A2}"/>
              </a:ext>
            </a:extLst>
          </p:cNvPr>
          <p:cNvSpPr txBox="1"/>
          <p:nvPr/>
        </p:nvSpPr>
        <p:spPr>
          <a:xfrm>
            <a:off x="238094" y="6406086"/>
            <a:ext cx="86678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FF0000"/>
                </a:solidFill>
                <a:ea typeface="宋体" panose="02010600030101010101" pitchFamily="2" charset="-122"/>
              </a:rPr>
              <a:t>Average utility after adaption is a little bit of higher than non-adaption system (0.6 to 0.7)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CA1629-5191-9190-020F-A12919987341}"/>
              </a:ext>
            </a:extLst>
          </p:cNvPr>
          <p:cNvSpPr txBox="1"/>
          <p:nvPr/>
        </p:nvSpPr>
        <p:spPr>
          <a:xfrm>
            <a:off x="1661522" y="1314536"/>
            <a:ext cx="60308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spcBef>
                <a:spcPct val="50000"/>
              </a:spcBef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en-US" altLang="zh-CN" sz="1600" b="1"/>
              <a:t>Real-Time Prediction for Incoming Requests Using LSTM</a:t>
            </a:r>
          </a:p>
        </p:txBody>
      </p:sp>
      <p:pic>
        <p:nvPicPr>
          <p:cNvPr id="6" name="图片 23" descr="图表, 折线图&#10;&#10;描述已自动生成">
            <a:extLst>
              <a:ext uri="{FF2B5EF4-FFF2-40B4-BE49-F238E27FC236}">
                <a16:creationId xmlns:a16="http://schemas.microsoft.com/office/drawing/2014/main" id="{CF3797CA-CB4D-14F5-2E89-DCE6FE3C2A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5649" y="4277033"/>
            <a:ext cx="4160256" cy="21051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25" descr="图表, 折线图&#10;&#10;描述已自动生成">
            <a:extLst>
              <a:ext uri="{FF2B5EF4-FFF2-40B4-BE49-F238E27FC236}">
                <a16:creationId xmlns:a16="http://schemas.microsoft.com/office/drawing/2014/main" id="{CB0D2080-E76B-717B-8C98-038DBDE15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240" y="4277033"/>
            <a:ext cx="4160256" cy="2098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图片 21" descr="图表, 折线图&#10;&#10;描述已自动生成">
            <a:extLst>
              <a:ext uri="{FF2B5EF4-FFF2-40B4-BE49-F238E27FC236}">
                <a16:creationId xmlns:a16="http://schemas.microsoft.com/office/drawing/2014/main" id="{BF0754B9-7A4F-F01C-1386-B9A65FD49E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7751" y="1667390"/>
            <a:ext cx="4404924" cy="2202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F8E43B5-9A2D-8EE7-4F79-2EC40C100186}"/>
              </a:ext>
            </a:extLst>
          </p:cNvPr>
          <p:cNvSpPr txBox="1"/>
          <p:nvPr/>
        </p:nvSpPr>
        <p:spPr>
          <a:xfrm>
            <a:off x="5020633" y="3919525"/>
            <a:ext cx="36102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spcBef>
                <a:spcPct val="50000"/>
              </a:spcBef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en-US" altLang="zh-CN" sz="1600" b="1" dirty="0"/>
              <a:t>Utility Value with Self-adaptation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F7AE9F7B-05D8-AAB6-96E2-AC27E073B390}"/>
              </a:ext>
            </a:extLst>
          </p:cNvPr>
          <p:cNvSpPr/>
          <p:nvPr/>
        </p:nvSpPr>
        <p:spPr>
          <a:xfrm>
            <a:off x="4467069" y="5060782"/>
            <a:ext cx="209862" cy="530942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6"/>
                </a:solidFill>
              </a:ln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A323B30-3CF2-516C-05F0-7DDD4F1BD3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6863" y="2034545"/>
            <a:ext cx="2477137" cy="147551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505D224-9D0A-AAA6-52D7-14CF35CD149A}"/>
              </a:ext>
            </a:extLst>
          </p:cNvPr>
          <p:cNvSpPr/>
          <p:nvPr/>
        </p:nvSpPr>
        <p:spPr>
          <a:xfrm>
            <a:off x="238095" y="5060782"/>
            <a:ext cx="4160257" cy="530942"/>
          </a:xfrm>
          <a:prstGeom prst="rect">
            <a:avLst/>
          </a:prstGeom>
          <a:solidFill>
            <a:schemeClr val="accent4">
              <a:lumMod val="20000"/>
              <a:lumOff val="80000"/>
              <a:alpha val="3535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Avg.: ~0.6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DA9B749-A438-C957-A3E2-041C199A691C}"/>
              </a:ext>
            </a:extLst>
          </p:cNvPr>
          <p:cNvSpPr/>
          <p:nvPr/>
        </p:nvSpPr>
        <p:spPr>
          <a:xfrm>
            <a:off x="4745647" y="5060782"/>
            <a:ext cx="4160257" cy="530942"/>
          </a:xfrm>
          <a:prstGeom prst="rect">
            <a:avLst/>
          </a:prstGeom>
          <a:solidFill>
            <a:schemeClr val="accent6">
              <a:lumMod val="20000"/>
              <a:lumOff val="80000"/>
              <a:alpha val="3535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Avg.: ~0.7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0BBE0E-73F9-31A1-7B2A-EF7C5B66F2E4}"/>
              </a:ext>
            </a:extLst>
          </p:cNvPr>
          <p:cNvSpPr/>
          <p:nvPr/>
        </p:nvSpPr>
        <p:spPr>
          <a:xfrm>
            <a:off x="7853585" y="3119215"/>
            <a:ext cx="1290415" cy="2050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261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16</TotalTime>
  <Words>346</Words>
  <Application>Microsoft Office PowerPoint</Application>
  <PresentationFormat>全屏显示(4:3)</PresentationFormat>
  <Paragraphs>77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Microsoft YaHei UI</vt:lpstr>
      <vt:lpstr>Microsoft YaHei</vt:lpstr>
      <vt:lpstr>Arial</vt:lpstr>
      <vt:lpstr>Calibri</vt:lpstr>
      <vt:lpstr>Calibri Light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Lucian Zhao</dc:creator>
  <cp:lastModifiedBy>Guanjie Wang</cp:lastModifiedBy>
  <cp:revision>8</cp:revision>
  <dcterms:created xsi:type="dcterms:W3CDTF">2023-12-03T21:07:21Z</dcterms:created>
  <dcterms:modified xsi:type="dcterms:W3CDTF">2023-12-05T12:05:13Z</dcterms:modified>
</cp:coreProperties>
</file>

<file path=docProps/thumbnail.jpeg>
</file>